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4" r:id="rId2"/>
    <p:sldId id="256" r:id="rId3"/>
    <p:sldId id="257" r:id="rId4"/>
    <p:sldId id="258" r:id="rId5"/>
    <p:sldId id="259" r:id="rId6"/>
    <p:sldId id="260" r:id="rId7"/>
    <p:sldId id="261" r:id="rId8"/>
    <p:sldId id="265" r:id="rId9"/>
    <p:sldId id="263"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60" d="100"/>
          <a:sy n="60" d="100"/>
        </p:scale>
        <p:origin x="-3084" y="-1182"/>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551FC9FE-C36F-4637-8BF1-553B86A9A517}" type="datetimeFigureOut">
              <a:rPr lang="en-US" smtClean="0"/>
              <a:t>2/10/2015</a:t>
            </a:fld>
            <a:endParaRPr lang="en-US" dirty="0"/>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dirty="0"/>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86B58BE5-B001-4FC3-B2D7-3FE7DE4D5A02}" type="slidenum">
              <a:rPr lang="en-US" smtClean="0"/>
              <a:t>‹#›</a:t>
            </a:fld>
            <a:endParaRPr lang="en-US" dirty="0"/>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86B58BE5-B001-4FC3-B2D7-3FE7DE4D5A02}" type="slidenum">
              <a:rPr lang="en-US" smtClean="0"/>
              <a:t>‹#›</a:t>
            </a:fld>
            <a:endParaRPr lang="en-US" dirty="0"/>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4"/>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7" name="Slide Number Placeholder 6"/>
          <p:cNvSpPr>
            <a:spLocks noGrp="1"/>
          </p:cNvSpPr>
          <p:nvPr>
            <p:ph type="sldNum" sz="quarter" idx="12"/>
          </p:nvPr>
        </p:nvSpPr>
        <p:spPr/>
        <p:txBody>
          <a:bodyPr/>
          <a:lstStyle/>
          <a:p>
            <a:fld id="{86B58BE5-B001-4FC3-B2D7-3FE7DE4D5A02}" type="slidenum">
              <a:rPr lang="en-US" smtClean="0"/>
              <a:t>‹#›</a:t>
            </a:fld>
            <a:endParaRPr lang="en-US" dirty="0"/>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51FC9FE-C36F-4637-8BF1-553B86A9A517}" type="datetimeFigureOut">
              <a:rPr lang="en-US" smtClean="0"/>
              <a:t>2/10/2015</a:t>
            </a:fld>
            <a:endParaRPr lang="en-US" dirty="0"/>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dirty="0"/>
          </a:p>
        </p:txBody>
      </p:sp>
      <p:sp>
        <p:nvSpPr>
          <p:cNvPr id="7" name="Slide Number Placeholder 6"/>
          <p:cNvSpPr>
            <a:spLocks noGrp="1"/>
          </p:cNvSpPr>
          <p:nvPr>
            <p:ph type="sldNum" sz="quarter" idx="12"/>
          </p:nvPr>
        </p:nvSpPr>
        <p:spPr/>
        <p:txBody>
          <a:bodyPr/>
          <a:lstStyle/>
          <a:p>
            <a:fld id="{86B58BE5-B001-4FC3-B2D7-3FE7DE4D5A02}" type="slidenum">
              <a:rPr lang="en-US" smtClean="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551FC9FE-C36F-4637-8BF1-553B86A9A517}" type="datetimeFigureOut">
              <a:rPr lang="en-US" smtClean="0"/>
              <a:t>2/10/2015</a:t>
            </a:fld>
            <a:endParaRPr lang="en-US" dirty="0"/>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dirty="0"/>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86B58BE5-B001-4FC3-B2D7-3FE7DE4D5A02}" type="slidenum">
              <a:rPr lang="en-US" smtClean="0"/>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1143000"/>
          </a:xfrm>
        </p:spPr>
        <p:txBody>
          <a:bodyPr>
            <a:normAutofit/>
          </a:bodyPr>
          <a:lstStyle/>
          <a:p>
            <a:pPr algn="ctr"/>
            <a:r>
              <a:rPr lang="en-US" sz="6000" b="1" u="sng" dirty="0" smtClean="0">
                <a:effectLst>
                  <a:outerShdw blurRad="38100" dist="38100" dir="2700000" algn="tl">
                    <a:srgbClr val="000000">
                      <a:alpha val="43137"/>
                    </a:srgbClr>
                  </a:outerShdw>
                </a:effectLst>
              </a:rPr>
              <a:t>Do Now!</a:t>
            </a:r>
            <a:endParaRPr lang="en-US" sz="6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609600" y="1524000"/>
            <a:ext cx="7924800" cy="4080029"/>
          </a:xfrm>
        </p:spPr>
        <p:txBody>
          <a:bodyPr>
            <a:normAutofit/>
          </a:bodyPr>
          <a:lstStyle/>
          <a:p>
            <a:r>
              <a:rPr lang="en-US" sz="4800" dirty="0" smtClean="0"/>
              <a:t>What </a:t>
            </a:r>
            <a:r>
              <a:rPr lang="en-US" sz="4800" dirty="0"/>
              <a:t>is the purpose of a “hook”?</a:t>
            </a:r>
          </a:p>
          <a:p>
            <a:r>
              <a:rPr lang="en-US" sz="4800" dirty="0" smtClean="0"/>
              <a:t>What </a:t>
            </a:r>
            <a:r>
              <a:rPr lang="en-US" sz="4800" dirty="0"/>
              <a:t>can you use as a hook for your argumentative paper?</a:t>
            </a:r>
          </a:p>
        </p:txBody>
      </p:sp>
      <p:pic>
        <p:nvPicPr>
          <p:cNvPr id="1026" name="Picture 2" descr="http://images.clipartpanda.com/co-author-clipart-Boy_1_Writer_Auburn.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63028" y="4038600"/>
            <a:ext cx="2614272" cy="28058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429673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733365" y="2708476"/>
            <a:ext cx="3496235" cy="1702160"/>
          </a:xfrm>
        </p:spPr>
        <p:txBody>
          <a:bodyPr>
            <a:normAutofit fontScale="90000"/>
          </a:bodyPr>
          <a:lstStyle/>
          <a:p>
            <a:pPr algn="ctr"/>
            <a:r>
              <a:rPr lang="en-US" dirty="0" smtClean="0">
                <a:effectLst>
                  <a:outerShdw blurRad="38100" dist="38100" dir="2700000" algn="tl">
                    <a:srgbClr val="000000">
                      <a:alpha val="43137"/>
                    </a:srgbClr>
                  </a:outerShdw>
                </a:effectLst>
              </a:rPr>
              <a:t>Introductions for </a:t>
            </a:r>
            <a:r>
              <a:rPr lang="en-US" dirty="0" smtClean="0">
                <a:effectLst>
                  <a:outerShdw blurRad="38100" dist="38100" dir="2700000" algn="tl">
                    <a:srgbClr val="000000">
                      <a:alpha val="43137"/>
                    </a:srgbClr>
                  </a:outerShdw>
                </a:effectLst>
              </a:rPr>
              <a:t>Argumentative </a:t>
            </a:r>
            <a:r>
              <a:rPr lang="en-US" dirty="0" smtClean="0">
                <a:effectLst>
                  <a:outerShdw blurRad="38100" dist="38100" dir="2700000" algn="tl">
                    <a:srgbClr val="000000">
                      <a:alpha val="43137"/>
                    </a:srgbClr>
                  </a:outerShdw>
                </a:effectLst>
              </a:rPr>
              <a:t>Writing</a:t>
            </a:r>
            <a:endParaRPr lang="en-US" dirty="0">
              <a:effectLst>
                <a:outerShdw blurRad="38100" dist="38100" dir="2700000" algn="tl">
                  <a:srgbClr val="000000">
                    <a:alpha val="43137"/>
                  </a:srgbClr>
                </a:outerShdw>
              </a:effectLst>
            </a:endParaRPr>
          </a:p>
        </p:txBody>
      </p:sp>
      <p:sp>
        <p:nvSpPr>
          <p:cNvPr id="3" name="Subtitle 2"/>
          <p:cNvSpPr>
            <a:spLocks noGrp="1"/>
          </p:cNvSpPr>
          <p:nvPr>
            <p:ph type="subTitle" idx="1"/>
          </p:nvPr>
        </p:nvSpPr>
        <p:spPr/>
        <p:txBody>
          <a:bodyPr/>
          <a:lstStyle/>
          <a:p>
            <a:pPr algn="ctr"/>
            <a:r>
              <a:rPr lang="en-US" dirty="0" smtClean="0"/>
              <a:t>8</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877044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33400"/>
            <a:ext cx="7024744" cy="1143000"/>
          </a:xfrm>
        </p:spPr>
        <p:txBody>
          <a:bodyPr/>
          <a:lstStyle/>
          <a:p>
            <a:pPr algn="ctr"/>
            <a:r>
              <a:rPr lang="en-US" u="sng" dirty="0" smtClean="0">
                <a:effectLst>
                  <a:outerShdw blurRad="38100" dist="38100" dir="2700000" algn="tl">
                    <a:srgbClr val="000000">
                      <a:alpha val="43137"/>
                    </a:srgbClr>
                  </a:outerShdw>
                </a:effectLst>
              </a:rPr>
              <a:t>Introduction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828800"/>
            <a:ext cx="8229600" cy="3508977"/>
          </a:xfrm>
        </p:spPr>
        <p:txBody>
          <a:bodyPr>
            <a:normAutofit/>
          </a:bodyPr>
          <a:lstStyle/>
          <a:p>
            <a:pPr lvl="1">
              <a:defRPr/>
            </a:pPr>
            <a:r>
              <a:rPr lang="en-US" sz="3500" b="1" dirty="0" smtClean="0">
                <a:solidFill>
                  <a:srgbClr val="7030A0"/>
                </a:solidFill>
                <a:effectLst>
                  <a:outerShdw blurRad="38100" dist="38100" dir="2700000" algn="tl">
                    <a:srgbClr val="000000">
                      <a:alpha val="43137"/>
                    </a:srgbClr>
                  </a:outerShdw>
                </a:effectLst>
              </a:rPr>
              <a:t>Should </a:t>
            </a:r>
            <a:r>
              <a:rPr lang="en-US" sz="3500" b="1" u="sng" dirty="0" smtClean="0">
                <a:solidFill>
                  <a:schemeClr val="accent1"/>
                </a:solidFill>
                <a:effectLst>
                  <a:outerShdw blurRad="38100" dist="38100" dir="2700000" algn="tl">
                    <a:srgbClr val="000000">
                      <a:alpha val="43137"/>
                    </a:srgbClr>
                  </a:outerShdw>
                </a:effectLst>
              </a:rPr>
              <a:t>set the stage </a:t>
            </a:r>
            <a:r>
              <a:rPr lang="en-US" sz="3500" b="1" dirty="0" smtClean="0">
                <a:solidFill>
                  <a:srgbClr val="7030A0"/>
                </a:solidFill>
                <a:effectLst>
                  <a:outerShdw blurRad="38100" dist="38100" dir="2700000" algn="tl">
                    <a:srgbClr val="000000">
                      <a:alpha val="43137"/>
                    </a:srgbClr>
                  </a:outerShdw>
                </a:effectLst>
              </a:rPr>
              <a:t>for your paper and </a:t>
            </a:r>
            <a:r>
              <a:rPr lang="en-US" sz="3500" b="1" dirty="0" smtClean="0">
                <a:solidFill>
                  <a:schemeClr val="accent1"/>
                </a:solidFill>
                <a:effectLst>
                  <a:outerShdw blurRad="38100" dist="38100" dir="2700000" algn="tl">
                    <a:srgbClr val="000000">
                      <a:alpha val="43137"/>
                    </a:srgbClr>
                  </a:outerShdw>
                </a:effectLst>
              </a:rPr>
              <a:t>let the reader know where you’re going</a:t>
            </a:r>
          </a:p>
          <a:p>
            <a:pPr marL="68580" indent="0">
              <a:buNone/>
            </a:pPr>
            <a:endParaRPr lang="en-US" b="1" dirty="0"/>
          </a:p>
        </p:txBody>
      </p:sp>
      <p:pic>
        <p:nvPicPr>
          <p:cNvPr id="1026" name="Picture 2" descr="http://art.phillipmartin.info/art_introduction.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9600" y="3784022"/>
            <a:ext cx="3810000" cy="246944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www.dsfm.mb.ca/ecoles/noelritchot/images/crayon%20devoir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29200" y="3634092"/>
            <a:ext cx="2857500" cy="26193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1994762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4" name="Picture 6" descr="http://www.clipartguide.com/_thumbs/1386-1207-2717-564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700000">
            <a:off x="3562214" y="1478951"/>
            <a:ext cx="1605201" cy="186651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609600" y="533400"/>
            <a:ext cx="7848600" cy="1143000"/>
          </a:xfrm>
        </p:spPr>
        <p:txBody>
          <a:bodyPr>
            <a:normAutofit fontScale="90000"/>
          </a:bodyPr>
          <a:lstStyle/>
          <a:p>
            <a:pPr algn="ctr"/>
            <a:r>
              <a:rPr lang="en-US" b="1" u="sng" dirty="0" smtClean="0">
                <a:effectLst>
                  <a:outerShdw blurRad="38100" dist="38100" dir="2700000" algn="tl">
                    <a:srgbClr val="000000">
                      <a:alpha val="43137"/>
                    </a:srgbClr>
                  </a:outerShdw>
                </a:effectLst>
              </a:rPr>
              <a:t>Introductions Should Include:</a:t>
            </a:r>
            <a:endParaRPr lang="en-US"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828800"/>
            <a:ext cx="7363609" cy="4648200"/>
          </a:xfrm>
        </p:spPr>
        <p:txBody>
          <a:bodyPr>
            <a:normAutofit/>
          </a:bodyPr>
          <a:lstStyle/>
          <a:p>
            <a:pPr marL="880110" lvl="1" indent="-514350">
              <a:buFont typeface="+mj-lt"/>
              <a:buAutoNum type="arabicPeriod"/>
              <a:defRPr/>
            </a:pPr>
            <a:r>
              <a:rPr lang="en-US" sz="4000" b="1" dirty="0" smtClean="0">
                <a:solidFill>
                  <a:schemeClr val="accent1"/>
                </a:solidFill>
                <a:effectLst>
                  <a:outerShdw blurRad="38100" dist="38100" dir="2700000" algn="tl">
                    <a:srgbClr val="000000">
                      <a:alpha val="43137"/>
                    </a:srgbClr>
                  </a:outerShdw>
                </a:effectLst>
              </a:rPr>
              <a:t>Hook</a:t>
            </a:r>
            <a:br>
              <a:rPr lang="en-US" sz="4000" b="1" dirty="0" smtClean="0">
                <a:solidFill>
                  <a:schemeClr val="accent1"/>
                </a:solidFill>
                <a:effectLst>
                  <a:outerShdw blurRad="38100" dist="38100" dir="2700000" algn="tl">
                    <a:srgbClr val="000000">
                      <a:alpha val="43137"/>
                    </a:srgbClr>
                  </a:outerShdw>
                </a:effectLst>
              </a:rPr>
            </a:br>
            <a:endParaRPr lang="en-US" sz="4000" b="1" dirty="0">
              <a:solidFill>
                <a:schemeClr val="accent1"/>
              </a:solidFill>
              <a:effectLst>
                <a:outerShdw blurRad="38100" dist="38100" dir="2700000" algn="tl">
                  <a:srgbClr val="000000">
                    <a:alpha val="43137"/>
                  </a:srgbClr>
                </a:outerShdw>
              </a:effectLst>
            </a:endParaRPr>
          </a:p>
          <a:p>
            <a:pPr marL="880110" lvl="1" indent="-514350">
              <a:buFont typeface="+mj-lt"/>
              <a:buAutoNum type="arabicPeriod"/>
              <a:defRPr/>
            </a:pPr>
            <a:r>
              <a:rPr lang="en-US" sz="4000" b="1" dirty="0" smtClean="0">
                <a:solidFill>
                  <a:schemeClr val="accent1"/>
                </a:solidFill>
                <a:effectLst>
                  <a:outerShdw blurRad="38100" dist="38100" dir="2700000" algn="tl">
                    <a:srgbClr val="000000">
                      <a:alpha val="43137"/>
                    </a:srgbClr>
                  </a:outerShdw>
                </a:effectLst>
              </a:rPr>
              <a:t>Topic </a:t>
            </a:r>
            <a:r>
              <a:rPr lang="en-US" sz="4000" b="1" dirty="0" smtClean="0">
                <a:solidFill>
                  <a:schemeClr val="accent1"/>
                </a:solidFill>
                <a:effectLst>
                  <a:outerShdw blurRad="38100" dist="38100" dir="2700000" algn="tl">
                    <a:srgbClr val="000000">
                      <a:alpha val="43137"/>
                    </a:srgbClr>
                  </a:outerShdw>
                </a:effectLst>
              </a:rPr>
              <a:t>Sentences</a:t>
            </a:r>
            <a:br>
              <a:rPr lang="en-US" sz="4000" b="1" dirty="0" smtClean="0">
                <a:solidFill>
                  <a:schemeClr val="accent1"/>
                </a:solidFill>
                <a:effectLst>
                  <a:outerShdw blurRad="38100" dist="38100" dir="2700000" algn="tl">
                    <a:srgbClr val="000000">
                      <a:alpha val="43137"/>
                    </a:srgbClr>
                  </a:outerShdw>
                </a:effectLst>
              </a:rPr>
            </a:br>
            <a:endParaRPr lang="en-US" sz="4000" b="1" dirty="0">
              <a:solidFill>
                <a:schemeClr val="accent1"/>
              </a:solidFill>
              <a:effectLst>
                <a:outerShdw blurRad="38100" dist="38100" dir="2700000" algn="tl">
                  <a:srgbClr val="000000">
                    <a:alpha val="43137"/>
                  </a:srgbClr>
                </a:outerShdw>
              </a:effectLst>
            </a:endParaRPr>
          </a:p>
          <a:p>
            <a:pPr marL="880110" lvl="1" indent="-514350">
              <a:buFont typeface="+mj-lt"/>
              <a:buAutoNum type="arabicPeriod"/>
              <a:defRPr/>
            </a:pPr>
            <a:r>
              <a:rPr lang="en-US" sz="4000" b="1" dirty="0">
                <a:solidFill>
                  <a:schemeClr val="accent1"/>
                </a:solidFill>
                <a:effectLst>
                  <a:outerShdw blurRad="38100" dist="38100" dir="2700000" algn="tl">
                    <a:srgbClr val="000000">
                      <a:alpha val="43137"/>
                    </a:srgbClr>
                  </a:outerShdw>
                </a:effectLst>
              </a:rPr>
              <a:t>Thesis </a:t>
            </a:r>
            <a:r>
              <a:rPr lang="en-US" sz="4000" b="1" dirty="0" smtClean="0">
                <a:solidFill>
                  <a:schemeClr val="accent1"/>
                </a:solidFill>
                <a:effectLst>
                  <a:outerShdw blurRad="38100" dist="38100" dir="2700000" algn="tl">
                    <a:srgbClr val="000000">
                      <a:alpha val="43137"/>
                    </a:srgbClr>
                  </a:outerShdw>
                </a:effectLst>
              </a:rPr>
              <a:t>Statement </a:t>
            </a:r>
          </a:p>
          <a:p>
            <a:pPr marL="365760" lvl="1" indent="0">
              <a:buNone/>
              <a:defRPr/>
            </a:pPr>
            <a:r>
              <a:rPr lang="en-US" sz="4000" b="1" dirty="0" smtClean="0">
                <a:solidFill>
                  <a:schemeClr val="accent1"/>
                </a:solidFill>
                <a:effectLst>
                  <a:outerShdw blurRad="38100" dist="38100" dir="2700000" algn="tl">
                    <a:srgbClr val="000000">
                      <a:alpha val="43137"/>
                    </a:srgbClr>
                  </a:outerShdw>
                </a:effectLst>
              </a:rPr>
              <a:t>(With Counterclaim)</a:t>
            </a:r>
            <a:endParaRPr lang="en-US" sz="4000" b="1" dirty="0">
              <a:solidFill>
                <a:schemeClr val="accent1"/>
              </a:solidFill>
              <a:effectLst>
                <a:outerShdw blurRad="38100" dist="38100" dir="2700000" algn="tl">
                  <a:srgbClr val="000000">
                    <a:alpha val="43137"/>
                  </a:srgbClr>
                </a:outerShdw>
              </a:effectLst>
            </a:endParaRPr>
          </a:p>
          <a:p>
            <a:endParaRPr lang="en-US" sz="4000" b="1" dirty="0">
              <a:solidFill>
                <a:schemeClr val="accent1"/>
              </a:solidFill>
            </a:endParaRPr>
          </a:p>
        </p:txBody>
      </p:sp>
      <p:pic>
        <p:nvPicPr>
          <p:cNvPr id="2052" name="Picture 4" descr="http://thumbs.dreamstime.com/z/fishing-hook-23810784.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t="2797" r="50000" b="9409"/>
          <a:stretch/>
        </p:blipFill>
        <p:spPr bwMode="auto">
          <a:xfrm rot="674662">
            <a:off x="6325557" y="2018801"/>
            <a:ext cx="1877132" cy="3250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712091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7200"/>
            <a:ext cx="7024744" cy="1143000"/>
          </a:xfrm>
        </p:spPr>
        <p:txBody>
          <a:bodyPr>
            <a:normAutofit/>
          </a:bodyPr>
          <a:lstStyle/>
          <a:p>
            <a:pPr algn="ctr"/>
            <a:r>
              <a:rPr lang="en-US" sz="6000" b="1" u="sng" dirty="0" smtClean="0">
                <a:effectLst>
                  <a:outerShdw blurRad="38100" dist="38100" dir="2700000" algn="tl">
                    <a:srgbClr val="000000">
                      <a:alpha val="43137"/>
                    </a:srgbClr>
                  </a:outerShdw>
                </a:effectLst>
              </a:rPr>
              <a:t>Hook</a:t>
            </a:r>
            <a:endParaRPr lang="en-US" sz="6000" b="1"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76400"/>
            <a:ext cx="8229600" cy="3508977"/>
          </a:xfrm>
        </p:spPr>
        <p:txBody>
          <a:bodyPr>
            <a:noAutofit/>
          </a:bodyPr>
          <a:lstStyle/>
          <a:p>
            <a:pPr>
              <a:buFont typeface="Arial" charset="0"/>
              <a:buChar char="•"/>
              <a:defRPr/>
            </a:pPr>
            <a:r>
              <a:rPr lang="en-US" sz="3500" b="1" dirty="0">
                <a:solidFill>
                  <a:srgbClr val="7030A0"/>
                </a:solidFill>
                <a:effectLst>
                  <a:outerShdw blurRad="38100" dist="38100" dir="2700000" algn="tl">
                    <a:srgbClr val="000000">
                      <a:alpha val="43137"/>
                    </a:srgbClr>
                  </a:outerShdw>
                </a:effectLst>
              </a:rPr>
              <a:t>S</a:t>
            </a:r>
            <a:r>
              <a:rPr lang="en-US" sz="3500" b="1" dirty="0" smtClean="0">
                <a:solidFill>
                  <a:srgbClr val="7030A0"/>
                </a:solidFill>
                <a:effectLst>
                  <a:outerShdw blurRad="38100" dist="38100" dir="2700000" algn="tl">
                    <a:srgbClr val="000000">
                      <a:alpha val="43137"/>
                    </a:srgbClr>
                  </a:outerShdw>
                </a:effectLst>
              </a:rPr>
              <a:t>hould </a:t>
            </a:r>
            <a:r>
              <a:rPr lang="en-US" sz="3500" b="1" u="sng" dirty="0" smtClean="0">
                <a:solidFill>
                  <a:schemeClr val="accent1"/>
                </a:solidFill>
                <a:effectLst>
                  <a:outerShdw blurRad="38100" dist="38100" dir="2700000" algn="tl">
                    <a:srgbClr val="000000">
                      <a:alpha val="43137"/>
                    </a:srgbClr>
                  </a:outerShdw>
                </a:effectLst>
              </a:rPr>
              <a:t>grab </a:t>
            </a:r>
            <a:r>
              <a:rPr lang="en-US" sz="3500" b="1" u="sng" dirty="0">
                <a:solidFill>
                  <a:schemeClr val="accent1"/>
                </a:solidFill>
                <a:effectLst>
                  <a:outerShdw blurRad="38100" dist="38100" dir="2700000" algn="tl">
                    <a:srgbClr val="000000">
                      <a:alpha val="43137"/>
                    </a:srgbClr>
                  </a:outerShdw>
                </a:effectLst>
              </a:rPr>
              <a:t>your </a:t>
            </a:r>
            <a:r>
              <a:rPr lang="en-US" sz="3500" b="1" u="sng" dirty="0" smtClean="0">
                <a:solidFill>
                  <a:schemeClr val="accent1"/>
                </a:solidFill>
                <a:effectLst>
                  <a:outerShdw blurRad="38100" dist="38100" dir="2700000" algn="tl">
                    <a:srgbClr val="000000">
                      <a:alpha val="43137"/>
                    </a:srgbClr>
                  </a:outerShdw>
                </a:effectLst>
              </a:rPr>
              <a:t>reader’s attention</a:t>
            </a:r>
          </a:p>
          <a:p>
            <a:pPr>
              <a:buFont typeface="Arial" charset="0"/>
              <a:buChar char="•"/>
              <a:defRPr/>
            </a:pPr>
            <a:r>
              <a:rPr lang="en-US" sz="3500" b="1" dirty="0" smtClean="0">
                <a:solidFill>
                  <a:srgbClr val="7030A0"/>
                </a:solidFill>
                <a:effectLst>
                  <a:outerShdw blurRad="38100" dist="38100" dir="2700000" algn="tl">
                    <a:srgbClr val="000000">
                      <a:alpha val="43137"/>
                    </a:srgbClr>
                  </a:outerShdw>
                </a:effectLst>
              </a:rPr>
              <a:t>Should </a:t>
            </a:r>
            <a:r>
              <a:rPr lang="en-US" sz="3500" b="1" u="sng" dirty="0" smtClean="0">
                <a:solidFill>
                  <a:schemeClr val="accent1"/>
                </a:solidFill>
                <a:effectLst>
                  <a:outerShdw blurRad="38100" dist="38100" dir="2700000" algn="tl">
                    <a:srgbClr val="000000">
                      <a:alpha val="43137"/>
                    </a:srgbClr>
                  </a:outerShdw>
                </a:effectLst>
              </a:rPr>
              <a:t>transition</a:t>
            </a:r>
            <a:r>
              <a:rPr lang="en-US" sz="3500" b="1" dirty="0" smtClean="0">
                <a:solidFill>
                  <a:srgbClr val="7030A0"/>
                </a:solidFill>
                <a:effectLst>
                  <a:outerShdw blurRad="38100" dist="38100" dir="2700000" algn="tl">
                    <a:srgbClr val="000000">
                      <a:alpha val="43137"/>
                    </a:srgbClr>
                  </a:outerShdw>
                </a:effectLst>
              </a:rPr>
              <a:t> </a:t>
            </a:r>
            <a:r>
              <a:rPr lang="en-US" sz="3500" b="1" dirty="0">
                <a:solidFill>
                  <a:srgbClr val="7030A0"/>
                </a:solidFill>
                <a:effectLst>
                  <a:outerShdw blurRad="38100" dist="38100" dir="2700000" algn="tl">
                    <a:srgbClr val="000000">
                      <a:alpha val="43137"/>
                    </a:srgbClr>
                  </a:outerShdw>
                </a:effectLst>
              </a:rPr>
              <a:t>into the </a:t>
            </a:r>
            <a:r>
              <a:rPr lang="en-US" sz="3500" b="1" dirty="0" smtClean="0">
                <a:solidFill>
                  <a:srgbClr val="7030A0"/>
                </a:solidFill>
                <a:effectLst>
                  <a:outerShdw blurRad="38100" dist="38100" dir="2700000" algn="tl">
                    <a:srgbClr val="000000">
                      <a:alpha val="43137"/>
                    </a:srgbClr>
                  </a:outerShdw>
                </a:effectLst>
              </a:rPr>
              <a:t>paper</a:t>
            </a:r>
            <a:br>
              <a:rPr lang="en-US" sz="3500" b="1" dirty="0" smtClean="0">
                <a:solidFill>
                  <a:srgbClr val="7030A0"/>
                </a:solidFill>
                <a:effectLst>
                  <a:outerShdw blurRad="38100" dist="38100" dir="2700000" algn="tl">
                    <a:srgbClr val="000000">
                      <a:alpha val="43137"/>
                    </a:srgbClr>
                  </a:outerShdw>
                </a:effectLst>
              </a:rPr>
            </a:br>
            <a:endParaRPr lang="en-US" sz="3500" b="1" dirty="0">
              <a:solidFill>
                <a:srgbClr val="7030A0"/>
              </a:solidFill>
              <a:effectLst>
                <a:outerShdw blurRad="38100" dist="38100" dir="2700000" algn="tl">
                  <a:srgbClr val="000000">
                    <a:alpha val="43137"/>
                  </a:srgbClr>
                </a:outerShdw>
              </a:effectLst>
            </a:endParaRPr>
          </a:p>
          <a:p>
            <a:pPr>
              <a:buFont typeface="Arial" charset="0"/>
              <a:buChar char="•"/>
              <a:defRPr/>
            </a:pPr>
            <a:r>
              <a:rPr lang="en-US" sz="3500" b="1" i="1" dirty="0" smtClean="0">
                <a:solidFill>
                  <a:schemeClr val="accent6">
                    <a:lumMod val="75000"/>
                  </a:schemeClr>
                </a:solidFill>
                <a:effectLst>
                  <a:outerShdw blurRad="38100" dist="38100" dir="2700000" algn="tl">
                    <a:srgbClr val="000000">
                      <a:alpha val="43137"/>
                    </a:srgbClr>
                  </a:outerShdw>
                </a:effectLst>
              </a:rPr>
              <a:t>You could use:</a:t>
            </a:r>
          </a:p>
          <a:p>
            <a:pPr lvl="1">
              <a:buFont typeface="Arial" charset="0"/>
              <a:buChar char="•"/>
              <a:defRPr/>
            </a:pPr>
            <a:r>
              <a:rPr lang="en-US" sz="3500" b="1" i="1" dirty="0" smtClean="0">
                <a:solidFill>
                  <a:schemeClr val="accent6">
                    <a:lumMod val="75000"/>
                  </a:schemeClr>
                </a:solidFill>
                <a:effectLst>
                  <a:outerShdw blurRad="38100" dist="38100" dir="2700000" algn="tl">
                    <a:srgbClr val="000000">
                      <a:alpha val="43137"/>
                    </a:srgbClr>
                  </a:outerShdw>
                </a:effectLst>
              </a:rPr>
              <a:t>A quote </a:t>
            </a:r>
          </a:p>
          <a:p>
            <a:pPr lvl="1">
              <a:buFont typeface="Arial" charset="0"/>
              <a:buChar char="•"/>
              <a:defRPr/>
            </a:pPr>
            <a:r>
              <a:rPr lang="en-US" sz="3500" b="1" i="1" dirty="0" smtClean="0">
                <a:solidFill>
                  <a:schemeClr val="accent6">
                    <a:lumMod val="75000"/>
                  </a:schemeClr>
                </a:solidFill>
                <a:effectLst>
                  <a:outerShdw blurRad="38100" dist="38100" dir="2700000" algn="tl">
                    <a:srgbClr val="000000">
                      <a:alpha val="43137"/>
                    </a:srgbClr>
                  </a:outerShdw>
                </a:effectLst>
              </a:rPr>
              <a:t>A fact</a:t>
            </a:r>
          </a:p>
          <a:p>
            <a:pPr lvl="1">
              <a:buFont typeface="Arial" charset="0"/>
              <a:buChar char="•"/>
              <a:defRPr/>
            </a:pPr>
            <a:r>
              <a:rPr lang="en-US" sz="3500" b="1" i="1" dirty="0" smtClean="0">
                <a:solidFill>
                  <a:schemeClr val="accent6">
                    <a:lumMod val="75000"/>
                  </a:schemeClr>
                </a:solidFill>
                <a:effectLst>
                  <a:outerShdw blurRad="38100" dist="38100" dir="2700000" algn="tl">
                    <a:srgbClr val="000000">
                      <a:alpha val="43137"/>
                    </a:srgbClr>
                  </a:outerShdw>
                </a:effectLst>
              </a:rPr>
              <a:t>A question</a:t>
            </a:r>
            <a:endParaRPr lang="en-US" sz="3500" b="1" i="1" dirty="0">
              <a:solidFill>
                <a:schemeClr val="accent6">
                  <a:lumMod val="75000"/>
                </a:schemeClr>
              </a:solidFill>
              <a:effectLst>
                <a:outerShdw blurRad="38100" dist="38100" dir="2700000" algn="tl">
                  <a:srgbClr val="000000">
                    <a:alpha val="43137"/>
                  </a:srgbClr>
                </a:outerShdw>
              </a:effectLst>
            </a:endParaRPr>
          </a:p>
          <a:p>
            <a:pPr>
              <a:buFont typeface="Arial" charset="0"/>
              <a:buChar char="•"/>
              <a:defRPr/>
            </a:pPr>
            <a:endParaRPr lang="en-US" sz="3500" b="1" dirty="0">
              <a:effectLst>
                <a:outerShdw blurRad="38100" dist="38100" dir="2700000" algn="tl">
                  <a:srgbClr val="000000">
                    <a:alpha val="43137"/>
                  </a:srgbClr>
                </a:outerShdw>
              </a:effectLst>
            </a:endParaRPr>
          </a:p>
          <a:p>
            <a:endParaRPr lang="en-US" sz="3500" b="1" dirty="0"/>
          </a:p>
        </p:txBody>
      </p:sp>
      <p:pic>
        <p:nvPicPr>
          <p:cNvPr id="3074" name="Picture 2" descr="http://languagearts.phillipmartin.info/la_quotation_marks.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343400" y="3581400"/>
            <a:ext cx="4135070"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4173195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228600"/>
            <a:ext cx="7024744" cy="1143000"/>
          </a:xfrm>
        </p:spPr>
        <p:txBody>
          <a:bodyPr/>
          <a:lstStyle/>
          <a:p>
            <a:pPr algn="ctr"/>
            <a:r>
              <a:rPr lang="en-US" u="sng" dirty="0" smtClean="0">
                <a:effectLst>
                  <a:outerShdw blurRad="38100" dist="38100" dir="2700000" algn="tl">
                    <a:srgbClr val="000000">
                      <a:alpha val="43137"/>
                    </a:srgbClr>
                  </a:outerShdw>
                </a:effectLst>
              </a:rPr>
              <a:t>Thesis Statement</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447800"/>
            <a:ext cx="8229600" cy="3508977"/>
          </a:xfrm>
        </p:spPr>
        <p:txBody>
          <a:bodyPr/>
          <a:lstStyle/>
          <a:p>
            <a:pPr>
              <a:defRPr/>
            </a:pPr>
            <a:r>
              <a:rPr lang="en-US" sz="3500" b="1" u="sng" dirty="0">
                <a:solidFill>
                  <a:schemeClr val="accent1"/>
                </a:solidFill>
                <a:effectLst>
                  <a:outerShdw blurRad="38100" dist="38100" dir="2700000" algn="tl">
                    <a:srgbClr val="000000">
                      <a:alpha val="43137"/>
                    </a:srgbClr>
                  </a:outerShdw>
                </a:effectLst>
              </a:rPr>
              <a:t>Main argument</a:t>
            </a:r>
            <a:r>
              <a:rPr lang="en-US" sz="3500" b="1" dirty="0">
                <a:solidFill>
                  <a:schemeClr val="accent1"/>
                </a:solidFill>
                <a:effectLst>
                  <a:outerShdw blurRad="38100" dist="38100" dir="2700000" algn="tl">
                    <a:srgbClr val="000000">
                      <a:alpha val="43137"/>
                    </a:srgbClr>
                  </a:outerShdw>
                </a:effectLst>
              </a:rPr>
              <a:t> </a:t>
            </a:r>
            <a:r>
              <a:rPr lang="en-US" sz="3500" b="1" dirty="0">
                <a:solidFill>
                  <a:srgbClr val="7030A0"/>
                </a:solidFill>
                <a:effectLst>
                  <a:outerShdw blurRad="38100" dist="38100" dir="2700000" algn="tl">
                    <a:srgbClr val="000000">
                      <a:alpha val="43137"/>
                    </a:srgbClr>
                  </a:outerShdw>
                </a:effectLst>
              </a:rPr>
              <a:t>of your </a:t>
            </a:r>
            <a:r>
              <a:rPr lang="en-US" sz="3500" b="1" dirty="0" smtClean="0">
                <a:solidFill>
                  <a:srgbClr val="7030A0"/>
                </a:solidFill>
                <a:effectLst>
                  <a:outerShdw blurRad="38100" dist="38100" dir="2700000" algn="tl">
                    <a:srgbClr val="000000">
                      <a:alpha val="43137"/>
                    </a:srgbClr>
                  </a:outerShdw>
                </a:effectLst>
              </a:rPr>
              <a:t>paper</a:t>
            </a:r>
            <a:br>
              <a:rPr lang="en-US" sz="3500" b="1" dirty="0" smtClean="0">
                <a:solidFill>
                  <a:srgbClr val="7030A0"/>
                </a:solidFill>
                <a:effectLst>
                  <a:outerShdw blurRad="38100" dist="38100" dir="2700000" algn="tl">
                    <a:srgbClr val="000000">
                      <a:alpha val="43137"/>
                    </a:srgbClr>
                  </a:outerShdw>
                </a:effectLst>
              </a:rPr>
            </a:br>
            <a:endParaRPr lang="en-US" sz="3500" b="1" dirty="0">
              <a:solidFill>
                <a:srgbClr val="7030A0"/>
              </a:solidFill>
              <a:effectLst>
                <a:outerShdw blurRad="38100" dist="38100" dir="2700000" algn="tl">
                  <a:srgbClr val="000000">
                    <a:alpha val="43137"/>
                  </a:srgbClr>
                </a:outerShdw>
              </a:effectLst>
            </a:endParaRPr>
          </a:p>
          <a:p>
            <a:pPr>
              <a:defRPr/>
            </a:pPr>
            <a:r>
              <a:rPr lang="en-US" sz="3500" b="1" dirty="0" smtClean="0">
                <a:solidFill>
                  <a:srgbClr val="7030A0"/>
                </a:solidFill>
                <a:effectLst>
                  <a:outerShdw blurRad="38100" dist="38100" dir="2700000" algn="tl">
                    <a:srgbClr val="000000">
                      <a:alpha val="43137"/>
                    </a:srgbClr>
                  </a:outerShdw>
                </a:effectLst>
              </a:rPr>
              <a:t>Introduces </a:t>
            </a:r>
            <a:r>
              <a:rPr lang="en-US" sz="3500" b="1" dirty="0">
                <a:solidFill>
                  <a:srgbClr val="7030A0"/>
                </a:solidFill>
                <a:effectLst>
                  <a:outerShdw blurRad="38100" dist="38100" dir="2700000" algn="tl">
                    <a:srgbClr val="000000">
                      <a:alpha val="43137"/>
                    </a:srgbClr>
                  </a:outerShdw>
                </a:effectLst>
              </a:rPr>
              <a:t>the reader to the </a:t>
            </a:r>
            <a:r>
              <a:rPr lang="en-US" sz="3500" b="1" u="sng" dirty="0" smtClean="0">
                <a:solidFill>
                  <a:schemeClr val="accent1"/>
                </a:solidFill>
                <a:effectLst>
                  <a:outerShdw blurRad="38100" dist="38100" dir="2700000" algn="tl">
                    <a:srgbClr val="000000">
                      <a:alpha val="43137"/>
                    </a:srgbClr>
                  </a:outerShdw>
                </a:effectLst>
              </a:rPr>
              <a:t>organization </a:t>
            </a:r>
            <a:r>
              <a:rPr lang="en-US" sz="3500" b="1" u="sng" dirty="0">
                <a:solidFill>
                  <a:schemeClr val="accent1"/>
                </a:solidFill>
                <a:effectLst>
                  <a:outerShdw blurRad="38100" dist="38100" dir="2700000" algn="tl">
                    <a:srgbClr val="000000">
                      <a:alpha val="43137"/>
                    </a:srgbClr>
                  </a:outerShdw>
                </a:effectLst>
              </a:rPr>
              <a:t>of your paper</a:t>
            </a:r>
          </a:p>
          <a:p>
            <a:endParaRPr lang="en-US" dirty="0"/>
          </a:p>
        </p:txBody>
      </p:sp>
      <p:pic>
        <p:nvPicPr>
          <p:cNvPr id="4098" name="Picture 2" descr="http://reading.pppst.com/banner_mainidea.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1000" y="3810000"/>
            <a:ext cx="4495800" cy="279640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images.clipartpanda.com/tip-clipart-29236-Clipart-Illustration-Of-A-Yellow-Pencil-With-An-Eraser-Tip-Writing-Notes-Or-A-Letter_jp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867400" y="3781096"/>
            <a:ext cx="2090737" cy="24673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8581334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381000"/>
            <a:ext cx="7024744" cy="1143000"/>
          </a:xfrm>
        </p:spPr>
        <p:txBody>
          <a:bodyPr/>
          <a:lstStyle/>
          <a:p>
            <a:pPr algn="ctr"/>
            <a:r>
              <a:rPr lang="en-US" u="sng" dirty="0" smtClean="0">
                <a:effectLst>
                  <a:outerShdw blurRad="38100" dist="38100" dir="2700000" algn="tl">
                    <a:srgbClr val="000000">
                      <a:alpha val="43137"/>
                    </a:srgbClr>
                  </a:outerShdw>
                </a:effectLst>
              </a:rPr>
              <a:t>Thesis Statement</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457200" y="1600200"/>
            <a:ext cx="8229600" cy="4953000"/>
          </a:xfrm>
        </p:spPr>
        <p:txBody>
          <a:bodyPr>
            <a:normAutofit fontScale="92500" lnSpcReduction="10000"/>
          </a:bodyPr>
          <a:lstStyle/>
          <a:p>
            <a:pPr>
              <a:defRPr/>
            </a:pPr>
            <a:r>
              <a:rPr lang="en-US" sz="3000" b="1" u="sng" dirty="0">
                <a:effectLst>
                  <a:outerShdw blurRad="38100" dist="38100" dir="2700000" algn="tl">
                    <a:srgbClr val="000000">
                      <a:alpha val="43137"/>
                    </a:srgbClr>
                  </a:outerShdw>
                </a:effectLst>
              </a:rPr>
              <a:t>Subject:</a:t>
            </a:r>
            <a:r>
              <a:rPr lang="en-US" sz="3000" b="1" dirty="0">
                <a:effectLst>
                  <a:outerShdw blurRad="38100" dist="38100" dir="2700000" algn="tl">
                    <a:srgbClr val="000000">
                      <a:alpha val="43137"/>
                    </a:srgbClr>
                  </a:outerShdw>
                </a:effectLst>
              </a:rPr>
              <a:t> </a:t>
            </a:r>
            <a:r>
              <a:rPr lang="en-US" sz="3000" b="1" dirty="0"/>
              <a:t>What or who is the topic of your paper?</a:t>
            </a:r>
            <a:br>
              <a:rPr lang="en-US" sz="3000" b="1" dirty="0"/>
            </a:br>
            <a:r>
              <a:rPr lang="en-US" sz="3000" b="1" dirty="0"/>
              <a:t> </a:t>
            </a:r>
          </a:p>
          <a:p>
            <a:pPr>
              <a:defRPr/>
            </a:pPr>
            <a:r>
              <a:rPr lang="en-US" sz="3000" b="1" u="sng" dirty="0">
                <a:effectLst>
                  <a:outerShdw blurRad="38100" dist="38100" dir="2700000" algn="tl">
                    <a:srgbClr val="000000">
                      <a:alpha val="43137"/>
                    </a:srgbClr>
                  </a:outerShdw>
                </a:effectLst>
              </a:rPr>
              <a:t>Direction:</a:t>
            </a:r>
            <a:r>
              <a:rPr lang="en-US" sz="3000" b="1" dirty="0">
                <a:effectLst>
                  <a:outerShdw blurRad="38100" dist="38100" dir="2700000" algn="tl">
                    <a:srgbClr val="000000">
                      <a:alpha val="43137"/>
                    </a:srgbClr>
                  </a:outerShdw>
                </a:effectLst>
              </a:rPr>
              <a:t> </a:t>
            </a:r>
            <a:r>
              <a:rPr lang="en-US" sz="3000" b="1" dirty="0"/>
              <a:t>How are you investigating the topic? </a:t>
            </a:r>
            <a:br>
              <a:rPr lang="en-US" sz="3000" b="1" dirty="0"/>
            </a:br>
            <a:endParaRPr lang="en-US" sz="3000" b="1" dirty="0"/>
          </a:p>
          <a:p>
            <a:pPr>
              <a:defRPr/>
            </a:pPr>
            <a:r>
              <a:rPr lang="en-US" sz="3000" b="1" u="sng" dirty="0">
                <a:effectLst>
                  <a:outerShdw blurRad="38100" dist="38100" dir="2700000" algn="tl">
                    <a:srgbClr val="000000">
                      <a:alpha val="43137"/>
                    </a:srgbClr>
                  </a:outerShdw>
                </a:effectLst>
              </a:rPr>
              <a:t>3 Reasons:</a:t>
            </a:r>
            <a:r>
              <a:rPr lang="en-US" sz="3000" b="1" dirty="0">
                <a:effectLst>
                  <a:outerShdw blurRad="38100" dist="38100" dir="2700000" algn="tl">
                    <a:srgbClr val="000000">
                      <a:alpha val="43137"/>
                    </a:srgbClr>
                  </a:outerShdw>
                </a:effectLst>
              </a:rPr>
              <a:t> </a:t>
            </a:r>
            <a:r>
              <a:rPr lang="en-US" sz="3000" b="1" dirty="0"/>
              <a:t>Why is your focus true?</a:t>
            </a:r>
          </a:p>
          <a:p>
            <a:pPr>
              <a:defRPr/>
            </a:pPr>
            <a:endParaRPr lang="en-US" dirty="0"/>
          </a:p>
          <a:p>
            <a:pPr marL="68580" indent="0" algn="ctr">
              <a:buNone/>
              <a:defRPr/>
            </a:pPr>
            <a:r>
              <a:rPr lang="en-US" sz="3500" b="1" dirty="0">
                <a:solidFill>
                  <a:schemeClr val="accent1"/>
                </a:solidFill>
                <a:effectLst>
                  <a:outerShdw blurRad="38100" dist="38100" dir="2700000" algn="tl">
                    <a:srgbClr val="000000">
                      <a:alpha val="43137"/>
                    </a:srgbClr>
                  </a:outerShdw>
                </a:effectLst>
              </a:rPr>
              <a:t>Subject + Direction + Reason 1, 2 and </a:t>
            </a:r>
            <a:r>
              <a:rPr lang="en-US" sz="3500" b="1" dirty="0" smtClean="0">
                <a:solidFill>
                  <a:schemeClr val="accent1"/>
                </a:solidFill>
                <a:effectLst>
                  <a:outerShdw blurRad="38100" dist="38100" dir="2700000" algn="tl">
                    <a:srgbClr val="000000">
                      <a:alpha val="43137"/>
                    </a:srgbClr>
                  </a:outerShdw>
                </a:effectLst>
              </a:rPr>
              <a:t>3 + Counterclaim </a:t>
            </a:r>
            <a:r>
              <a:rPr lang="en-US" sz="3500" b="1" dirty="0">
                <a:solidFill>
                  <a:schemeClr val="accent1"/>
                </a:solidFill>
                <a:effectLst>
                  <a:outerShdw blurRad="38100" dist="38100" dir="2700000" algn="tl">
                    <a:srgbClr val="000000">
                      <a:alpha val="43137"/>
                    </a:srgbClr>
                  </a:outerShdw>
                </a:effectLst>
              </a:rPr>
              <a:t>= </a:t>
            </a:r>
            <a:r>
              <a:rPr lang="en-US" sz="3000" b="1" dirty="0">
                <a:solidFill>
                  <a:schemeClr val="accent1"/>
                </a:solidFill>
                <a:effectLst>
                  <a:outerShdw blurRad="38100" dist="38100" dir="2700000" algn="tl">
                    <a:srgbClr val="000000">
                      <a:alpha val="43137"/>
                    </a:srgbClr>
                  </a:outerShdw>
                </a:effectLst>
              </a:rPr>
              <a:t/>
            </a:r>
            <a:br>
              <a:rPr lang="en-US" sz="3000" b="1" dirty="0">
                <a:solidFill>
                  <a:schemeClr val="accent1"/>
                </a:solidFill>
                <a:effectLst>
                  <a:outerShdw blurRad="38100" dist="38100" dir="2700000" algn="tl">
                    <a:srgbClr val="000000">
                      <a:alpha val="43137"/>
                    </a:srgbClr>
                  </a:outerShdw>
                </a:effectLst>
              </a:rPr>
            </a:br>
            <a:r>
              <a:rPr lang="en-US" sz="3000" b="1" dirty="0">
                <a:solidFill>
                  <a:schemeClr val="accent1"/>
                </a:solidFill>
                <a:effectLst>
                  <a:outerShdw blurRad="38100" dist="38100" dir="2700000" algn="tl">
                    <a:srgbClr val="000000">
                      <a:alpha val="43137"/>
                    </a:srgbClr>
                  </a:outerShdw>
                </a:effectLst>
              </a:rPr>
              <a:t>Thesis Statement</a:t>
            </a:r>
          </a:p>
          <a:p>
            <a:endParaRPr lang="en-US" dirty="0"/>
          </a:p>
        </p:txBody>
      </p:sp>
    </p:spTree>
    <p:extLst>
      <p:ext uri="{BB962C8B-B14F-4D97-AF65-F5344CB8AC3E}">
        <p14:creationId xmlns:p14="http://schemas.microsoft.com/office/powerpoint/2010/main" val="6045303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762000"/>
            <a:ext cx="7024744" cy="1143000"/>
          </a:xfrm>
        </p:spPr>
        <p:txBody>
          <a:bodyPr>
            <a:normAutofit fontScale="90000"/>
          </a:bodyPr>
          <a:lstStyle/>
          <a:p>
            <a:pPr algn="ctr"/>
            <a:r>
              <a:rPr lang="en-US" dirty="0" smtClean="0"/>
              <a:t>Example Thesis (With Counterclaim)</a:t>
            </a:r>
            <a:endParaRPr lang="en-US" dirty="0"/>
          </a:p>
        </p:txBody>
      </p:sp>
      <p:sp>
        <p:nvSpPr>
          <p:cNvPr id="3" name="Content Placeholder 2"/>
          <p:cNvSpPr>
            <a:spLocks noGrp="1"/>
          </p:cNvSpPr>
          <p:nvPr>
            <p:ph idx="1"/>
          </p:nvPr>
        </p:nvSpPr>
        <p:spPr>
          <a:xfrm>
            <a:off x="685800" y="2133600"/>
            <a:ext cx="7696200" cy="3962400"/>
          </a:xfrm>
        </p:spPr>
        <p:txBody>
          <a:bodyPr>
            <a:noAutofit/>
          </a:bodyPr>
          <a:lstStyle/>
          <a:p>
            <a:r>
              <a:rPr lang="en-US" sz="2800" dirty="0" smtClean="0">
                <a:solidFill>
                  <a:schemeClr val="tx1"/>
                </a:solidFill>
              </a:rPr>
              <a:t>All high school students should be required to have an afterschool job because they will learn to be responsible, they will be able to explore different career options and they will be able to boost their resume for college applications. Even though having an afterschool job decreases the amount of free time students have, an afterschool job prepares students more for stress of the real-world.</a:t>
            </a:r>
            <a:endParaRPr lang="en-US" sz="2800" dirty="0">
              <a:solidFill>
                <a:schemeClr val="tx1"/>
              </a:solidFill>
            </a:endParaRPr>
          </a:p>
        </p:txBody>
      </p:sp>
    </p:spTree>
    <p:extLst>
      <p:ext uri="{BB962C8B-B14F-4D97-AF65-F5344CB8AC3E}">
        <p14:creationId xmlns:p14="http://schemas.microsoft.com/office/powerpoint/2010/main" val="256899794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304800"/>
            <a:ext cx="7024744" cy="1143000"/>
          </a:xfrm>
        </p:spPr>
        <p:txBody>
          <a:bodyPr/>
          <a:lstStyle/>
          <a:p>
            <a:pPr algn="ctr"/>
            <a:r>
              <a:rPr lang="en-US" u="sng" dirty="0" smtClean="0">
                <a:effectLst>
                  <a:outerShdw blurRad="38100" dist="38100" dir="2700000" algn="tl">
                    <a:srgbClr val="000000">
                      <a:alpha val="43137"/>
                    </a:srgbClr>
                  </a:outerShdw>
                </a:effectLst>
              </a:rPr>
              <a:t>On Your Own…</a:t>
            </a:r>
            <a:endParaRPr lang="en-US" u="sng" dirty="0">
              <a:effectLst>
                <a:outerShdw blurRad="38100" dist="38100" dir="2700000" algn="tl">
                  <a:srgbClr val="000000">
                    <a:alpha val="43137"/>
                  </a:srgbClr>
                </a:outerShdw>
              </a:effectLst>
            </a:endParaRPr>
          </a:p>
        </p:txBody>
      </p:sp>
      <p:sp>
        <p:nvSpPr>
          <p:cNvPr id="3" name="Content Placeholder 2"/>
          <p:cNvSpPr>
            <a:spLocks noGrp="1"/>
          </p:cNvSpPr>
          <p:nvPr>
            <p:ph idx="1"/>
          </p:nvPr>
        </p:nvSpPr>
        <p:spPr>
          <a:xfrm>
            <a:off x="533400" y="1524000"/>
            <a:ext cx="8153400" cy="4648200"/>
          </a:xfrm>
        </p:spPr>
        <p:txBody>
          <a:bodyPr>
            <a:normAutofit/>
          </a:bodyPr>
          <a:lstStyle/>
          <a:p>
            <a:r>
              <a:rPr lang="en-US" sz="2700" b="1" dirty="0" smtClean="0">
                <a:solidFill>
                  <a:schemeClr val="tx1"/>
                </a:solidFill>
              </a:rPr>
              <a:t>Write the introduction for your essay.</a:t>
            </a:r>
            <a:br>
              <a:rPr lang="en-US" sz="2700" b="1" dirty="0" smtClean="0">
                <a:solidFill>
                  <a:schemeClr val="tx1"/>
                </a:solidFill>
              </a:rPr>
            </a:br>
            <a:endParaRPr lang="en-US" sz="2700" b="1" dirty="0" smtClean="0">
              <a:solidFill>
                <a:schemeClr val="tx1"/>
              </a:solidFill>
            </a:endParaRPr>
          </a:p>
          <a:p>
            <a:r>
              <a:rPr lang="en-US" sz="2700" b="1" dirty="0" smtClean="0">
                <a:solidFill>
                  <a:schemeClr val="tx1"/>
                </a:solidFill>
              </a:rPr>
              <a:t>Remember to include:</a:t>
            </a:r>
          </a:p>
          <a:p>
            <a:pPr marL="880110" lvl="1" indent="-514350">
              <a:buFont typeface="+mj-lt"/>
              <a:buAutoNum type="arabicPeriod"/>
            </a:pPr>
            <a:r>
              <a:rPr lang="en-US" sz="2700" b="1" dirty="0" smtClean="0">
                <a:solidFill>
                  <a:schemeClr val="tx1"/>
                </a:solidFill>
              </a:rPr>
              <a:t>The </a:t>
            </a:r>
            <a:r>
              <a:rPr lang="en-US" sz="2700" b="1" u="sng" dirty="0" smtClean="0">
                <a:solidFill>
                  <a:schemeClr val="accent1"/>
                </a:solidFill>
                <a:effectLst>
                  <a:outerShdw blurRad="38100" dist="38100" dir="2700000" algn="tl">
                    <a:srgbClr val="000000">
                      <a:alpha val="43137"/>
                    </a:srgbClr>
                  </a:outerShdw>
                </a:effectLst>
              </a:rPr>
              <a:t>HOOK</a:t>
            </a:r>
            <a:r>
              <a:rPr lang="en-US" sz="2700" b="1" dirty="0" smtClean="0">
                <a:solidFill>
                  <a:schemeClr val="tx1"/>
                </a:solidFill>
              </a:rPr>
              <a:t/>
            </a:r>
            <a:br>
              <a:rPr lang="en-US" sz="2700" b="1" dirty="0" smtClean="0">
                <a:solidFill>
                  <a:schemeClr val="tx1"/>
                </a:solidFill>
              </a:rPr>
            </a:br>
            <a:endParaRPr lang="en-US" sz="2700" b="1" dirty="0" smtClean="0">
              <a:solidFill>
                <a:schemeClr val="tx1"/>
              </a:solidFill>
            </a:endParaRPr>
          </a:p>
          <a:p>
            <a:pPr marL="880110" lvl="1" indent="-514350">
              <a:buFont typeface="+mj-lt"/>
              <a:buAutoNum type="arabicPeriod"/>
            </a:pPr>
            <a:r>
              <a:rPr lang="en-US" sz="2700" b="1" dirty="0" smtClean="0">
                <a:solidFill>
                  <a:schemeClr val="tx1"/>
                </a:solidFill>
              </a:rPr>
              <a:t>A </a:t>
            </a:r>
            <a:r>
              <a:rPr lang="en-US" sz="2700" b="1" u="sng" dirty="0" smtClean="0">
                <a:solidFill>
                  <a:schemeClr val="accent1"/>
                </a:solidFill>
                <a:effectLst>
                  <a:outerShdw blurRad="38100" dist="38100" dir="2700000" algn="tl">
                    <a:srgbClr val="000000">
                      <a:alpha val="43137"/>
                    </a:srgbClr>
                  </a:outerShdw>
                </a:effectLst>
              </a:rPr>
              <a:t>TOPIC SENTENCE </a:t>
            </a:r>
            <a:r>
              <a:rPr lang="en-US" sz="2700" b="1" dirty="0" smtClean="0">
                <a:solidFill>
                  <a:schemeClr val="tx1"/>
                </a:solidFill>
              </a:rPr>
              <a:t>for each of your body paragraphs</a:t>
            </a:r>
            <a:br>
              <a:rPr lang="en-US" sz="2700" b="1" dirty="0" smtClean="0">
                <a:solidFill>
                  <a:schemeClr val="tx1"/>
                </a:solidFill>
              </a:rPr>
            </a:br>
            <a:endParaRPr lang="en-US" sz="2700" b="1" dirty="0" smtClean="0">
              <a:solidFill>
                <a:schemeClr val="tx1"/>
              </a:solidFill>
            </a:endParaRPr>
          </a:p>
          <a:p>
            <a:pPr marL="880110" lvl="1" indent="-514350">
              <a:buFont typeface="+mj-lt"/>
              <a:buAutoNum type="arabicPeriod"/>
            </a:pPr>
            <a:r>
              <a:rPr lang="en-US" sz="2700" b="1" dirty="0" smtClean="0">
                <a:solidFill>
                  <a:schemeClr val="tx1"/>
                </a:solidFill>
              </a:rPr>
              <a:t>A </a:t>
            </a:r>
            <a:r>
              <a:rPr lang="en-US" sz="2700" b="1" u="sng" dirty="0" smtClean="0">
                <a:solidFill>
                  <a:schemeClr val="accent1"/>
                </a:solidFill>
                <a:effectLst>
                  <a:outerShdw blurRad="38100" dist="38100" dir="2700000" algn="tl">
                    <a:srgbClr val="000000">
                      <a:alpha val="43137"/>
                    </a:srgbClr>
                  </a:outerShdw>
                </a:effectLst>
              </a:rPr>
              <a:t>THESIS STATEMENT</a:t>
            </a:r>
            <a:endParaRPr lang="en-US" sz="2700" b="1" u="sng" dirty="0">
              <a:solidFill>
                <a:schemeClr val="accent1"/>
              </a:solidFill>
              <a:effectLst>
                <a:outerShdw blurRad="38100" dist="38100" dir="2700000" algn="tl">
                  <a:srgbClr val="000000">
                    <a:alpha val="43137"/>
                  </a:srgbClr>
                </a:outerShdw>
              </a:effectLst>
            </a:endParaRPr>
          </a:p>
        </p:txBody>
      </p:sp>
      <p:pic>
        <p:nvPicPr>
          <p:cNvPr id="4" name="Picture 3" descr="http://images.clipartpanda.com/writing-clip-art-gwil11301.jpg"/>
          <p:cNvPicPr>
            <a:picLocks noChangeAspect="1" noChangeArrowheads="1"/>
          </p:cNvPicPr>
          <p:nvPr/>
        </p:nvPicPr>
        <p:blipFill rotWithShape="1">
          <a:blip r:embed="rId2"/>
          <a:srcRect b="4860"/>
          <a:stretch/>
        </p:blipFill>
        <p:spPr bwMode="auto">
          <a:xfrm>
            <a:off x="5783262" y="2057400"/>
            <a:ext cx="1844675" cy="1739674"/>
          </a:xfrm>
          <a:prstGeom prst="rect">
            <a:avLst/>
          </a:prstGeom>
          <a:noFill/>
          <a:ln w="57150">
            <a:solidFill>
              <a:srgbClr val="FF0000"/>
            </a:solidFill>
          </a:ln>
          <a:extLst>
            <a:ext uri="{909E8E84-426E-40DD-AFC4-6F175D3DCCD1}">
              <a14:hiddenFill xmlns:a14="http://schemas.microsoft.com/office/drawing/2010/main">
                <a:solidFill>
                  <a:srgbClr val="FFFFFF"/>
                </a:solidFill>
              </a14:hiddenFill>
            </a:ext>
          </a:extLst>
        </p:spPr>
      </p:pic>
      <p:pic>
        <p:nvPicPr>
          <p:cNvPr id="5122" name="Picture 2" descr="http://images.clipartpanda.com/horizontal-pencil-clipart-k15928696.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722937" y="4487917"/>
            <a:ext cx="1905000" cy="1905001"/>
          </a:xfrm>
          <a:prstGeom prst="rect">
            <a:avLst/>
          </a:prstGeom>
          <a:noFill/>
          <a:ln w="5715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6663456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112</TotalTime>
  <Words>171</Words>
  <Application>Microsoft Office PowerPoint</Application>
  <PresentationFormat>On-screen Show (4:3)</PresentationFormat>
  <Paragraphs>36</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Austin</vt:lpstr>
      <vt:lpstr>Do Now!</vt:lpstr>
      <vt:lpstr>Introductions for Argumentative Writing</vt:lpstr>
      <vt:lpstr>Introduction</vt:lpstr>
      <vt:lpstr>Introductions Should Include:</vt:lpstr>
      <vt:lpstr>Hook</vt:lpstr>
      <vt:lpstr>Thesis Statement</vt:lpstr>
      <vt:lpstr>Thesis Statement</vt:lpstr>
      <vt:lpstr>Example Thesis (With Counterclaim)</vt:lpstr>
      <vt:lpstr>On Your Own…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Introductions for Expository Writing</dc:title>
  <dc:creator>Goodine, Lindsey</dc:creator>
  <cp:lastModifiedBy>Goodine, Lindsey</cp:lastModifiedBy>
  <cp:revision>18</cp:revision>
  <dcterms:created xsi:type="dcterms:W3CDTF">2014-12-06T20:56:26Z</dcterms:created>
  <dcterms:modified xsi:type="dcterms:W3CDTF">2015-02-10T12:59:53Z</dcterms:modified>
</cp:coreProperties>
</file>